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4"/>
  </p:notesMasterIdLst>
  <p:handoutMasterIdLst>
    <p:handoutMasterId r:id="rId25"/>
  </p:handoutMasterIdLst>
  <p:sldIdLst>
    <p:sldId id="357" r:id="rId7"/>
    <p:sldId id="369" r:id="rId8"/>
    <p:sldId id="370" r:id="rId9"/>
    <p:sldId id="371" r:id="rId10"/>
    <p:sldId id="378" r:id="rId11"/>
    <p:sldId id="373" r:id="rId12"/>
    <p:sldId id="372" r:id="rId13"/>
    <p:sldId id="379" r:id="rId14"/>
    <p:sldId id="380" r:id="rId15"/>
    <p:sldId id="374" r:id="rId16"/>
    <p:sldId id="381" r:id="rId17"/>
    <p:sldId id="375" r:id="rId18"/>
    <p:sldId id="382" r:id="rId19"/>
    <p:sldId id="376" r:id="rId20"/>
    <p:sldId id="384" r:id="rId21"/>
    <p:sldId id="385" r:id="rId22"/>
    <p:sldId id="377" r:id="rId23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283" autoAdjust="0"/>
  </p:normalViewPr>
  <p:slideViewPr>
    <p:cSldViewPr snapToGrid="0">
      <p:cViewPr varScale="1">
        <p:scale>
          <a:sx n="213" d="100"/>
          <a:sy n="213" d="100"/>
        </p:scale>
        <p:origin x="348" y="11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6" d="100"/>
          <a:sy n="166" d="100"/>
        </p:scale>
        <p:origin x="2440" y="88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23/05/2023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23/05/2023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28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268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590675"/>
            <a:ext cx="4180910" cy="28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590674"/>
            <a:ext cx="4180910" cy="28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2680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39"/>
            <a:ext cx="4180392" cy="22680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0.sv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ED73C96-6B62-6A54-03BC-301B8B1A87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5666" y="133420"/>
            <a:ext cx="717835" cy="6001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6ABCF20-3B0B-B308-BBB6-587BC9A90E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68816" cy="51435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>
            <a:lum bright="100000"/>
            <a:alphaModFix amt="76000"/>
          </a:blip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7B1D5E1-40BC-2655-A271-E0E69CDD263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5666" y="133420"/>
            <a:ext cx="717835" cy="6001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Sven Julius Steinert |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85CBFD-3AB3-5F34-AE84-6FE4065A2BB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5666" y="133420"/>
            <a:ext cx="717835" cy="6001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653" r:id="rId6"/>
    <p:sldLayoutId id="2147483656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9" name="Rechteck 8"/>
          <p:cNvSpPr/>
          <p:nvPr userDrawn="1"/>
        </p:nvSpPr>
        <p:spPr>
          <a:xfrm>
            <a:off x="8477401" y="4493376"/>
            <a:ext cx="366491" cy="360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7663542" y="4493594"/>
            <a:ext cx="679918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Ellipse 10"/>
          <p:cNvSpPr/>
          <p:nvPr userDrawn="1"/>
        </p:nvSpPr>
        <p:spPr>
          <a:xfrm>
            <a:off x="7132786" y="4466842"/>
            <a:ext cx="396815" cy="3968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Rechteck 5"/>
          <p:cNvSpPr/>
          <p:nvPr userDrawn="1"/>
        </p:nvSpPr>
        <p:spPr>
          <a:xfrm>
            <a:off x="8477401" y="4493376"/>
            <a:ext cx="366491" cy="360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7663542" y="4493594"/>
            <a:ext cx="679918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Ellipse 10"/>
          <p:cNvSpPr/>
          <p:nvPr userDrawn="1"/>
        </p:nvSpPr>
        <p:spPr>
          <a:xfrm>
            <a:off x="7132786" y="4466842"/>
            <a:ext cx="396815" cy="3968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80680"/>
            <a:ext cx="7577738" cy="978335"/>
          </a:xfrm>
          <a:noFill/>
          <a:ln>
            <a:noFill/>
          </a:ln>
          <a:effectLst>
            <a:outerShdw blurRad="63500" dist="38100" dir="2700000" algn="tl" rotWithShape="0">
              <a:prstClr val="black"/>
            </a:outerShdw>
          </a:effectLst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The Role of Flight Costs in ISRU Location Selection on the Lunar Surface: A Location-Dependent Analysis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2253760"/>
            <a:ext cx="8508999" cy="955594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Sven Julius Steinert</a:t>
            </a:r>
          </a:p>
          <a:p>
            <a:r>
              <a:rPr lang="de-DE" dirty="0">
                <a:solidFill>
                  <a:schemeClr val="bg1"/>
                </a:solidFill>
              </a:rPr>
              <a:t>Munich, 23. May 2023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4782F3-5B79-8007-9207-D104EA797CBC}"/>
              </a:ext>
            </a:extLst>
          </p:cNvPr>
          <p:cNvSpPr txBox="1"/>
          <p:nvPr/>
        </p:nvSpPr>
        <p:spPr>
          <a:xfrm>
            <a:off x="-23150" y="4974223"/>
            <a:ext cx="45720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5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Image:</a:t>
            </a:r>
            <a:r>
              <a:rPr lang="fr-FR" sz="5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Lunar Reconnaissance Orbiter Camera (LROC) </a:t>
            </a:r>
            <a:r>
              <a:rPr lang="en-AU" sz="5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- Malapert Massif - 03 March 2023 - NASA https://www.lroc.asu.edu/posts/1294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348452"/>
            <a:ext cx="8508999" cy="584936"/>
          </a:xfrm>
        </p:spPr>
        <p:txBody>
          <a:bodyPr/>
          <a:lstStyle/>
          <a:p>
            <a:r>
              <a:rPr lang="en-AU" dirty="0"/>
              <a:t>To be able to extrapolate from delta v to mass costs </a:t>
            </a:r>
          </a:p>
          <a:p>
            <a:r>
              <a:rPr lang="en-AU" sz="1400" b="1" dirty="0"/>
              <a:t>➔ </a:t>
            </a:r>
            <a:r>
              <a:rPr lang="en-AU" dirty="0"/>
              <a:t>Launcher has to be designed</a:t>
            </a:r>
          </a:p>
          <a:p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Transport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C889F1-BF64-6611-D4A6-ACDC7911B954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B</a:t>
            </a:r>
            <a:endParaRPr lang="en-AU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15D6437-92F9-B3B0-863D-18A028458BB5}"/>
              </a:ext>
            </a:extLst>
          </p:cNvPr>
          <p:cNvSpPr txBox="1"/>
          <p:nvPr/>
        </p:nvSpPr>
        <p:spPr>
          <a:xfrm>
            <a:off x="1889709" y="4137689"/>
            <a:ext cx="5243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latin typeface="+mn-lt"/>
                <a:cs typeface="+mn-cs"/>
              </a:rPr>
              <a:t>Standard EL3 </a:t>
            </a:r>
            <a:r>
              <a:rPr lang="de-DE" sz="1400" dirty="0" err="1">
                <a:latin typeface="+mn-lt"/>
                <a:cs typeface="+mn-cs"/>
              </a:rPr>
              <a:t>is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unable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to</a:t>
            </a:r>
            <a:r>
              <a:rPr lang="de-DE" sz="1400" dirty="0">
                <a:latin typeface="+mn-lt"/>
                <a:cs typeface="+mn-cs"/>
              </a:rPr>
              <a:t> carry out </a:t>
            </a:r>
            <a:r>
              <a:rPr lang="de-DE" sz="1400" dirty="0" err="1">
                <a:latin typeface="+mn-lt"/>
                <a:cs typeface="+mn-cs"/>
              </a:rPr>
              <a:t>the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mission</a:t>
            </a:r>
            <a:endParaRPr lang="de-DE" sz="1400" dirty="0">
              <a:latin typeface="+mn-lt"/>
              <a:cs typeface="+mn-cs"/>
            </a:endParaRPr>
          </a:p>
          <a:p>
            <a:pPr algn="ctr"/>
            <a:r>
              <a:rPr lang="en-AU" sz="1400" b="1" dirty="0"/>
              <a:t>➔ </a:t>
            </a:r>
            <a:r>
              <a:rPr lang="en-AU" sz="1400" dirty="0"/>
              <a:t>upscaling</a:t>
            </a:r>
            <a:endParaRPr lang="de-DE" sz="1400" dirty="0">
              <a:latin typeface="+mn-lt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C3D3F65-D86B-7985-EB30-AE0D95F7E90D}"/>
              </a:ext>
            </a:extLst>
          </p:cNvPr>
          <p:cNvSpPr txBox="1"/>
          <p:nvPr/>
        </p:nvSpPr>
        <p:spPr>
          <a:xfrm>
            <a:off x="319090" y="210662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latin typeface="+mn-lt"/>
                <a:cs typeface="+mn-cs"/>
              </a:rPr>
              <a:t>Starting point: EL3 (European Large Logistics Lander)</a:t>
            </a:r>
          </a:p>
          <a:p>
            <a:r>
              <a:rPr lang="en-AU" sz="1400" dirty="0">
                <a:latin typeface="+mn-lt"/>
                <a:cs typeface="+mn-cs"/>
              </a:rPr>
              <a:t>Assumed values: Oxygen, Hydrogen, o/f ratio, </a:t>
            </a:r>
            <a:r>
              <a:rPr lang="en-AU" sz="1400" dirty="0" err="1">
                <a:latin typeface="+mn-lt"/>
                <a:cs typeface="+mn-cs"/>
              </a:rPr>
              <a:t>isp</a:t>
            </a:r>
            <a:endParaRPr lang="en-AU" sz="1400" dirty="0">
              <a:latin typeface="+mn-lt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0B879B3-4257-E8CD-AB74-7E4E497B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85" y="3066491"/>
            <a:ext cx="5826369" cy="9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00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210235"/>
            <a:ext cx="8507918" cy="1132541"/>
          </a:xfrm>
        </p:spPr>
        <p:txBody>
          <a:bodyPr/>
          <a:lstStyle/>
          <a:p>
            <a:r>
              <a:rPr lang="en-AU" sz="1400" dirty="0">
                <a:latin typeface="+mn-lt"/>
                <a:cs typeface="+mn-cs"/>
              </a:rPr>
              <a:t>upscale: increased wet mass with constant dry mass</a:t>
            </a:r>
          </a:p>
          <a:p>
            <a:r>
              <a:rPr lang="en-AU" sz="1400" b="1" dirty="0"/>
              <a:t>➔</a:t>
            </a:r>
            <a:r>
              <a:rPr lang="en-AU" sz="1400" b="1" dirty="0">
                <a:latin typeface="+mn-lt"/>
                <a:cs typeface="+mn-cs"/>
              </a:rPr>
              <a:t> </a:t>
            </a:r>
            <a:r>
              <a:rPr lang="en-AU" sz="1400" dirty="0">
                <a:latin typeface="+mn-lt"/>
                <a:cs typeface="+mn-cs"/>
              </a:rPr>
              <a:t>effectively increasing mass ratio</a:t>
            </a:r>
            <a:endParaRPr lang="de-DE" dirty="0"/>
          </a:p>
          <a:p>
            <a:endParaRPr lang="de-DE" dirty="0"/>
          </a:p>
          <a:p>
            <a:r>
              <a:rPr lang="de-DE" dirty="0"/>
              <a:t>Iterative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converge</a:t>
            </a:r>
            <a:r>
              <a:rPr lang="de-DE" dirty="0"/>
              <a:t> a </a:t>
            </a:r>
            <a:r>
              <a:rPr lang="de-DE" dirty="0" err="1"/>
              <a:t>launcher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payload</a:t>
            </a:r>
            <a:r>
              <a:rPr lang="de-DE" dirty="0"/>
              <a:t> and </a:t>
            </a:r>
            <a:r>
              <a:rPr lang="de-DE" dirty="0" err="1"/>
              <a:t>delta</a:t>
            </a:r>
            <a:r>
              <a:rPr lang="de-DE" dirty="0"/>
              <a:t> v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Transport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C889F1-BF64-6611-D4A6-ACDC7911B954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B</a:t>
            </a:r>
            <a:endParaRPr lang="en-AU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32DC387-D2D1-8DDA-6925-5A5C63F5C159}"/>
              </a:ext>
            </a:extLst>
          </p:cNvPr>
          <p:cNvSpPr txBox="1"/>
          <p:nvPr/>
        </p:nvSpPr>
        <p:spPr>
          <a:xfrm>
            <a:off x="1781144" y="4258139"/>
            <a:ext cx="5079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latin typeface="+mn-lt"/>
                <a:cs typeface="+mn-cs"/>
              </a:rPr>
              <a:t>In this case: +1500 kg O2, -1042 kg H2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77D9244-7533-A5D6-D96E-E78DC1CB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3" y="3032936"/>
            <a:ext cx="6975231" cy="1162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1854437-F6E9-FE9F-E06B-51C00110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50" y="2471798"/>
            <a:ext cx="6975231" cy="4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63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Transport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1E9910D-09DE-8764-CA61-35967D2AA499}"/>
              </a:ext>
            </a:extLst>
          </p:cNvPr>
          <p:cNvSpPr/>
          <p:nvPr/>
        </p:nvSpPr>
        <p:spPr>
          <a:xfrm>
            <a:off x="4100297" y="1165303"/>
            <a:ext cx="2196354" cy="34397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AU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A19C0C6-6F23-94B3-41B0-34F10922A691}"/>
              </a:ext>
            </a:extLst>
          </p:cNvPr>
          <p:cNvSpPr txBox="1"/>
          <p:nvPr/>
        </p:nvSpPr>
        <p:spPr>
          <a:xfrm>
            <a:off x="4342044" y="867814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1.5</a:t>
            </a:r>
            <a:endParaRPr lang="en-AU" sz="1200" b="1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6799C5A-DE2F-BDB2-5F17-DF1B74062A2E}"/>
              </a:ext>
            </a:extLst>
          </p:cNvPr>
          <p:cNvSpPr/>
          <p:nvPr/>
        </p:nvSpPr>
        <p:spPr>
          <a:xfrm>
            <a:off x="6518101" y="1165303"/>
            <a:ext cx="2196354" cy="34397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AU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E1D6A51-A52A-D7E8-8960-DEB7BDD3D44A}"/>
              </a:ext>
            </a:extLst>
          </p:cNvPr>
          <p:cNvSpPr txBox="1"/>
          <p:nvPr/>
        </p:nvSpPr>
        <p:spPr>
          <a:xfrm>
            <a:off x="6759367" y="877660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2.5</a:t>
            </a:r>
            <a:endParaRPr lang="en-AU" sz="1200" b="1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554ABD4-A6B5-9C0B-E6BC-DF486B20FBD5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B</a:t>
            </a:r>
            <a:endParaRPr lang="en-AU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47B58A1-9609-B936-09AB-A3EAAAD4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84" y="1296345"/>
            <a:ext cx="1891315" cy="14663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E21CE57-F4E1-4E4D-71D1-50D6B96E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84" y="2981854"/>
            <a:ext cx="1880992" cy="14672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1C6286D-3FFC-465E-534F-0C8548FBB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797" y="1296345"/>
            <a:ext cx="1878962" cy="144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9BB496-BA08-F8A6-7157-806FCA0B1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220" y="3057556"/>
            <a:ext cx="1780246" cy="1377659"/>
          </a:xfrm>
          <a:prstGeom prst="rect">
            <a:avLst/>
          </a:prstGeom>
        </p:spPr>
      </p:pic>
      <p:pic>
        <p:nvPicPr>
          <p:cNvPr id="22" name="Grafik 21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E242B0D-4820-4FB8-3BE1-C68609227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02" y="877660"/>
            <a:ext cx="3487362" cy="1898239"/>
          </a:xfrm>
          <a:prstGeom prst="rect">
            <a:avLst/>
          </a:prstGeom>
        </p:spPr>
      </p:pic>
      <p:pic>
        <p:nvPicPr>
          <p:cNvPr id="29" name="Grafik 2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87CFFB2-B494-8A1A-D66F-3E758F253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08" y="2851380"/>
            <a:ext cx="3458255" cy="18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3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Transport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Sven Julius Steinert (TUM) | M.Sc. Aerospace | </a:t>
            </a:r>
            <a:r>
              <a:rPr lang="en-AU"/>
              <a:t>The Role of Flight Costs in ISRU Location Selection </a:t>
            </a:r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8B27827-CFC0-F1E8-5763-ED7C59805250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B</a:t>
            </a:r>
            <a:endParaRPr lang="en-AU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A52746-EBF2-A3C2-F8E4-FB667BB17958}"/>
              </a:ext>
            </a:extLst>
          </p:cNvPr>
          <p:cNvSpPr txBox="1"/>
          <p:nvPr/>
        </p:nvSpPr>
        <p:spPr>
          <a:xfrm>
            <a:off x="397574" y="1590968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1.5</a:t>
            </a:r>
            <a:endParaRPr lang="en-AU" sz="12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83ECB2B-10C4-2454-22C3-1A6F762D82DB}"/>
              </a:ext>
            </a:extLst>
          </p:cNvPr>
          <p:cNvSpPr txBox="1"/>
          <p:nvPr/>
        </p:nvSpPr>
        <p:spPr>
          <a:xfrm>
            <a:off x="427416" y="3556035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2.5</a:t>
            </a:r>
            <a:endParaRPr lang="en-AU" sz="1200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0801B03-A491-7C8F-322D-55FE1E42FED6}"/>
              </a:ext>
            </a:extLst>
          </p:cNvPr>
          <p:cNvSpPr txBox="1"/>
          <p:nvPr/>
        </p:nvSpPr>
        <p:spPr>
          <a:xfrm>
            <a:off x="6897030" y="2458085"/>
            <a:ext cx="1664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b="1" dirty="0"/>
              <a:t>➔ </a:t>
            </a:r>
            <a:r>
              <a:rPr lang="de-DE" sz="1400" dirty="0" err="1"/>
              <a:t>spent</a:t>
            </a:r>
            <a:r>
              <a:rPr lang="de-DE" sz="1400" dirty="0"/>
              <a:t> </a:t>
            </a:r>
            <a:r>
              <a:rPr lang="de-DE" sz="1400" dirty="0" err="1"/>
              <a:t>fuel</a:t>
            </a:r>
            <a:r>
              <a:rPr lang="de-DE" sz="1400" dirty="0"/>
              <a:t> per kg </a:t>
            </a:r>
            <a:r>
              <a:rPr lang="de-DE" sz="1400" dirty="0" err="1"/>
              <a:t>payload</a:t>
            </a:r>
            <a:endParaRPr lang="en-AU" sz="1400" dirty="0"/>
          </a:p>
        </p:txBody>
      </p:sp>
      <p:pic>
        <p:nvPicPr>
          <p:cNvPr id="5" name="Grafik 4" descr="Ein Bild, das Farbigkeit, Screenshot, Natur enthält.&#10;&#10;Automatisch generierte Beschreibung">
            <a:extLst>
              <a:ext uri="{FF2B5EF4-FFF2-40B4-BE49-F238E27FC236}">
                <a16:creationId xmlns:a16="http://schemas.microsoft.com/office/drawing/2014/main" id="{7ECCF8AA-4842-781B-F408-D159EB45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44" y="891209"/>
            <a:ext cx="4350931" cy="1868235"/>
          </a:xfrm>
          <a:prstGeom prst="rect">
            <a:avLst/>
          </a:prstGeom>
        </p:spPr>
      </p:pic>
      <p:pic>
        <p:nvPicPr>
          <p:cNvPr id="8" name="Grafik 7" descr="Ein Bild, das Farbigkeit, Screenshot enthält.&#10;&#10;Automatisch generierte Beschreibung">
            <a:extLst>
              <a:ext uri="{FF2B5EF4-FFF2-40B4-BE49-F238E27FC236}">
                <a16:creationId xmlns:a16="http://schemas.microsoft.com/office/drawing/2014/main" id="{EDAAD7AA-14C2-693C-3A0D-737DE346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43" y="2875692"/>
            <a:ext cx="4350931" cy="18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9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Total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5059D20-74D8-06BC-4BE6-37E9151B7DF7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C</a:t>
            </a:r>
            <a:endParaRPr lang="en-AU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98932C-236E-6E89-50F2-D99E68F252B5}"/>
              </a:ext>
            </a:extLst>
          </p:cNvPr>
          <p:cNvSpPr txBox="1"/>
          <p:nvPr/>
        </p:nvSpPr>
        <p:spPr>
          <a:xfrm>
            <a:off x="704569" y="664774"/>
            <a:ext cx="567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Simple: all </a:t>
            </a:r>
            <a:r>
              <a:rPr lang="de-DE" sz="1400" dirty="0" err="1"/>
              <a:t>spent</a:t>
            </a:r>
            <a:r>
              <a:rPr lang="de-DE" sz="1400" dirty="0"/>
              <a:t> </a:t>
            </a:r>
            <a:r>
              <a:rPr lang="de-DE" sz="1400" dirty="0" err="1"/>
              <a:t>fuel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mass</a:t>
            </a:r>
            <a:r>
              <a:rPr lang="de-DE" sz="1400" dirty="0"/>
              <a:t> </a:t>
            </a:r>
            <a:r>
              <a:rPr lang="de-DE" sz="1400" dirty="0" err="1"/>
              <a:t>cost</a:t>
            </a:r>
            <a:endParaRPr lang="en-AU" sz="1400" dirty="0"/>
          </a:p>
        </p:txBody>
      </p:sp>
      <p:pic>
        <p:nvPicPr>
          <p:cNvPr id="10" name="Grafik 9" descr="Ein Bild, das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4ADCFB18-7B95-6C27-C2B6-791C6A48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82" y="994945"/>
            <a:ext cx="4733365" cy="19136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7E62359-D0FD-C6BF-FA54-D74BAF3D8641}"/>
              </a:ext>
            </a:extLst>
          </p:cNvPr>
          <p:cNvSpPr txBox="1"/>
          <p:nvPr/>
        </p:nvSpPr>
        <p:spPr>
          <a:xfrm>
            <a:off x="6876169" y="1815085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1.5</a:t>
            </a:r>
            <a:endParaRPr lang="en-AU" sz="12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6D361EB-8906-D3C6-86C3-0C63B3E23C27}"/>
              </a:ext>
            </a:extLst>
          </p:cNvPr>
          <p:cNvSpPr txBox="1"/>
          <p:nvPr/>
        </p:nvSpPr>
        <p:spPr>
          <a:xfrm>
            <a:off x="6906011" y="3780152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2.5</a:t>
            </a:r>
            <a:endParaRPr lang="en-AU" sz="1200" b="1" dirty="0"/>
          </a:p>
        </p:txBody>
      </p:sp>
      <p:pic>
        <p:nvPicPr>
          <p:cNvPr id="14" name="Grafik 13" descr="Ein Bild, das Screenshot, Natur enthält.&#10;&#10;Automatisch generierte Beschreibung">
            <a:extLst>
              <a:ext uri="{FF2B5EF4-FFF2-40B4-BE49-F238E27FC236}">
                <a16:creationId xmlns:a16="http://schemas.microsoft.com/office/drawing/2014/main" id="{AE165432-1B59-F279-28B1-5D5B1895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526" y="2918895"/>
            <a:ext cx="4785276" cy="1913695"/>
          </a:xfrm>
          <a:prstGeom prst="rect">
            <a:avLst/>
          </a:prstGeom>
        </p:spPr>
      </p:pic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E7375F0D-4403-8733-473F-2383094AF4AC}"/>
              </a:ext>
            </a:extLst>
          </p:cNvPr>
          <p:cNvSpPr txBox="1">
            <a:spLocks/>
          </p:cNvSpPr>
          <p:nvPr/>
        </p:nvSpPr>
        <p:spPr>
          <a:xfrm>
            <a:off x="4374124" y="386333"/>
            <a:ext cx="2502045" cy="22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Influence in the first 20 years</a:t>
            </a:r>
          </a:p>
        </p:txBody>
      </p:sp>
    </p:spTree>
    <p:extLst>
      <p:ext uri="{BB962C8B-B14F-4D97-AF65-F5344CB8AC3E}">
        <p14:creationId xmlns:p14="http://schemas.microsoft.com/office/powerpoint/2010/main" val="4067174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374124" y="386333"/>
            <a:ext cx="2502045" cy="224553"/>
          </a:xfrm>
        </p:spPr>
        <p:txBody>
          <a:bodyPr/>
          <a:lstStyle/>
          <a:p>
            <a:r>
              <a:rPr lang="de-DE" dirty="0" err="1"/>
              <a:t>Influence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20 </a:t>
            </a:r>
            <a:r>
              <a:rPr lang="de-DE" dirty="0" err="1"/>
              <a:t>years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Total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5059D20-74D8-06BC-4BE6-37E9151B7DF7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C</a:t>
            </a:r>
            <a:endParaRPr lang="en-AU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98932C-236E-6E89-50F2-D99E68F252B5}"/>
              </a:ext>
            </a:extLst>
          </p:cNvPr>
          <p:cNvSpPr txBox="1"/>
          <p:nvPr/>
        </p:nvSpPr>
        <p:spPr>
          <a:xfrm>
            <a:off x="704569" y="664774"/>
            <a:ext cx="704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Advanced</a:t>
            </a:r>
            <a:r>
              <a:rPr lang="de-DE" sz="1400" dirty="0"/>
              <a:t>: </a:t>
            </a:r>
            <a:r>
              <a:rPr lang="de-DE" sz="1400" dirty="0" err="1"/>
              <a:t>only</a:t>
            </a:r>
            <a:r>
              <a:rPr lang="de-DE" sz="1400" dirty="0"/>
              <a:t> Hydrogen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mass</a:t>
            </a:r>
            <a:r>
              <a:rPr lang="de-DE" sz="1400" dirty="0"/>
              <a:t> </a:t>
            </a:r>
            <a:r>
              <a:rPr lang="de-DE" sz="1400" dirty="0" err="1"/>
              <a:t>cost</a:t>
            </a:r>
            <a:r>
              <a:rPr lang="de-DE" sz="1400" dirty="0"/>
              <a:t> + additional ISRU </a:t>
            </a:r>
            <a:r>
              <a:rPr lang="de-DE" sz="1400" dirty="0" err="1"/>
              <a:t>cost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Oxygen </a:t>
            </a:r>
            <a:r>
              <a:rPr lang="de-DE" sz="1400" dirty="0" err="1"/>
              <a:t>spent</a:t>
            </a:r>
            <a:endParaRPr lang="en-AU" sz="1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7E62359-D0FD-C6BF-FA54-D74BAF3D8641}"/>
              </a:ext>
            </a:extLst>
          </p:cNvPr>
          <p:cNvSpPr txBox="1"/>
          <p:nvPr/>
        </p:nvSpPr>
        <p:spPr>
          <a:xfrm>
            <a:off x="6876169" y="1815085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1.5</a:t>
            </a:r>
            <a:endParaRPr lang="en-AU" sz="12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6D361EB-8906-D3C6-86C3-0C63B3E23C27}"/>
              </a:ext>
            </a:extLst>
          </p:cNvPr>
          <p:cNvSpPr txBox="1"/>
          <p:nvPr/>
        </p:nvSpPr>
        <p:spPr>
          <a:xfrm>
            <a:off x="6906011" y="3780152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2.5</a:t>
            </a:r>
            <a:endParaRPr lang="en-AU" sz="1200" b="1" dirty="0"/>
          </a:p>
        </p:txBody>
      </p:sp>
      <p:pic>
        <p:nvPicPr>
          <p:cNvPr id="9" name="Grafik 8" descr="Ein Bild, das Screenshot, Dunkelheit, Flamme, Feuer enthält.&#10;&#10;Automatisch generierte Beschreibung">
            <a:extLst>
              <a:ext uri="{FF2B5EF4-FFF2-40B4-BE49-F238E27FC236}">
                <a16:creationId xmlns:a16="http://schemas.microsoft.com/office/drawing/2014/main" id="{3A445CF3-9874-A4F9-A47A-EDDFC87C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26" y="1026439"/>
            <a:ext cx="4733365" cy="1906613"/>
          </a:xfrm>
          <a:prstGeom prst="rect">
            <a:avLst/>
          </a:prstGeom>
        </p:spPr>
      </p:pic>
      <p:pic>
        <p:nvPicPr>
          <p:cNvPr id="15" name="Grafik 14" descr="Ein Bild, das Screenshot, Dunkelheit, Wärme, Flamme enthält.&#10;&#10;Automatisch generierte Beschreibung">
            <a:extLst>
              <a:ext uri="{FF2B5EF4-FFF2-40B4-BE49-F238E27FC236}">
                <a16:creationId xmlns:a16="http://schemas.microsoft.com/office/drawing/2014/main" id="{A4980AAE-6196-5B1B-AA3F-483458A9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525" y="2925360"/>
            <a:ext cx="4733365" cy="190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7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Total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5059D20-74D8-06BC-4BE6-37E9151B7DF7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C</a:t>
            </a:r>
            <a:endParaRPr lang="en-AU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7E62359-D0FD-C6BF-FA54-D74BAF3D8641}"/>
              </a:ext>
            </a:extLst>
          </p:cNvPr>
          <p:cNvSpPr txBox="1"/>
          <p:nvPr/>
        </p:nvSpPr>
        <p:spPr>
          <a:xfrm>
            <a:off x="7129930" y="1626826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1.5</a:t>
            </a:r>
            <a:endParaRPr lang="en-AU" sz="12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6D361EB-8906-D3C6-86C3-0C63B3E23C27}"/>
              </a:ext>
            </a:extLst>
          </p:cNvPr>
          <p:cNvSpPr txBox="1"/>
          <p:nvPr/>
        </p:nvSpPr>
        <p:spPr>
          <a:xfrm>
            <a:off x="7159772" y="3591893"/>
            <a:ext cx="1667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exchange</a:t>
            </a:r>
            <a:r>
              <a:rPr lang="de-DE" sz="1200" dirty="0"/>
              <a:t> </a:t>
            </a:r>
            <a:r>
              <a:rPr lang="de-DE" sz="1200" dirty="0" err="1"/>
              <a:t>ratio</a:t>
            </a:r>
            <a:r>
              <a:rPr lang="de-DE" sz="1200" dirty="0"/>
              <a:t> = </a:t>
            </a:r>
            <a:r>
              <a:rPr lang="de-DE" sz="1200" b="1" dirty="0"/>
              <a:t>2.5</a:t>
            </a:r>
            <a:endParaRPr lang="en-AU" sz="1200" b="1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52157AA-312B-ABA5-0F01-355F252A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3" y="2851840"/>
            <a:ext cx="3329630" cy="18566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0BF8452-71A7-CFED-A235-360045CA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29" y="808215"/>
            <a:ext cx="3364753" cy="186930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094CAFA-D6CF-9FD3-B498-4C09026D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44" y="809441"/>
            <a:ext cx="3259405" cy="182020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B0FF79B-33F7-CCC7-B7F8-705CBEB40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29" y="2851839"/>
            <a:ext cx="3370256" cy="18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4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033278" y="1965237"/>
            <a:ext cx="8508999" cy="816014"/>
          </a:xfrm>
        </p:spPr>
        <p:txBody>
          <a:bodyPr/>
          <a:lstStyle/>
          <a:p>
            <a:r>
              <a:rPr lang="de-DE" dirty="0"/>
              <a:t>Flight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Lunar Gateway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neglected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Ilmenite </a:t>
            </a:r>
            <a:r>
              <a:rPr lang="de-DE" dirty="0" err="1"/>
              <a:t>Reduction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Take </a:t>
            </a:r>
            <a:r>
              <a:rPr lang="de-DE" dirty="0" err="1"/>
              <a:t>Away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9EEBF8-B401-5592-62EF-33508213A611}"/>
              </a:ext>
            </a:extLst>
          </p:cNvPr>
          <p:cNvSpPr txBox="1"/>
          <p:nvPr/>
        </p:nvSpPr>
        <p:spPr>
          <a:xfrm>
            <a:off x="741725" y="3064505"/>
            <a:ext cx="8050192" cy="31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14000"/>
              </a:lnSpc>
            </a:pPr>
            <a:r>
              <a:rPr lang="de-DE" sz="1400" dirty="0">
                <a:latin typeface="+mn-lt"/>
                <a:cs typeface="+mn-cs"/>
              </a:rPr>
              <a:t>Break Even </a:t>
            </a:r>
            <a:r>
              <a:rPr lang="de-DE" sz="1400" dirty="0" err="1">
                <a:latin typeface="+mn-lt"/>
                <a:cs typeface="+mn-cs"/>
              </a:rPr>
              <a:t>Locational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Sensitivity</a:t>
            </a:r>
            <a:r>
              <a:rPr lang="de-DE" sz="1400" dirty="0">
                <a:latin typeface="+mn-lt"/>
                <a:cs typeface="+mn-cs"/>
              </a:rPr>
              <a:t> – </a:t>
            </a:r>
            <a:r>
              <a:rPr lang="de-DE" sz="1400" dirty="0" err="1">
                <a:latin typeface="+mn-lt"/>
                <a:cs typeface="+mn-cs"/>
              </a:rPr>
              <a:t>minimum</a:t>
            </a:r>
            <a:r>
              <a:rPr lang="de-DE" sz="1400" dirty="0">
                <a:latin typeface="+mn-lt"/>
                <a:cs typeface="+mn-cs"/>
              </a:rPr>
              <a:t> ISRU </a:t>
            </a:r>
            <a:r>
              <a:rPr lang="de-DE" sz="1400" dirty="0" err="1">
                <a:latin typeface="+mn-lt"/>
                <a:cs typeface="+mn-cs"/>
              </a:rPr>
              <a:t>sensitivity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to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neglect</a:t>
            </a:r>
            <a:r>
              <a:rPr lang="de-DE" sz="1400" dirty="0">
                <a:latin typeface="+mn-lt"/>
                <a:cs typeface="+mn-cs"/>
              </a:rPr>
              <a:t> Flight </a:t>
            </a:r>
            <a:r>
              <a:rPr lang="de-DE" sz="1400" dirty="0" err="1">
                <a:latin typeface="+mn-lt"/>
                <a:cs typeface="+mn-cs"/>
              </a:rPr>
              <a:t>Cost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differences</a:t>
            </a:r>
            <a:endParaRPr lang="de-DE" sz="1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08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348452"/>
            <a:ext cx="8508999" cy="998316"/>
          </a:xfrm>
        </p:spPr>
        <p:txBody>
          <a:bodyPr/>
          <a:lstStyle/>
          <a:p>
            <a:r>
              <a:rPr lang="de-DE" dirty="0"/>
              <a:t>Scenario:</a:t>
            </a:r>
          </a:p>
          <a:p>
            <a:r>
              <a:rPr lang="de-DE" dirty="0" err="1"/>
              <a:t>Robotic</a:t>
            </a:r>
            <a:r>
              <a:rPr lang="de-DE" dirty="0"/>
              <a:t> ISRU </a:t>
            </a:r>
            <a:r>
              <a:rPr lang="de-DE" dirty="0" err="1"/>
              <a:t>facility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produces</a:t>
            </a:r>
            <a:r>
              <a:rPr lang="de-DE" dirty="0"/>
              <a:t> Oxygen. Transport </a:t>
            </a:r>
            <a:r>
              <a:rPr lang="de-DE" dirty="0" err="1"/>
              <a:t>launcher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roundtrips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in-orbit </a:t>
            </a:r>
            <a:r>
              <a:rPr lang="de-DE" dirty="0" err="1"/>
              <a:t>fuel</a:t>
            </a:r>
            <a:r>
              <a:rPr lang="de-DE" dirty="0"/>
              <a:t> </a:t>
            </a:r>
            <a:r>
              <a:rPr lang="de-DE" dirty="0" err="1"/>
              <a:t>depot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Core Question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122831-AE58-E588-2F9D-1E2E540D0AD5}"/>
              </a:ext>
            </a:extLst>
          </p:cNvPr>
          <p:cNvSpPr txBox="1"/>
          <p:nvPr/>
        </p:nvSpPr>
        <p:spPr>
          <a:xfrm>
            <a:off x="1507603" y="2446078"/>
            <a:ext cx="6348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/>
              <a:t>„</a:t>
            </a:r>
            <a:r>
              <a:rPr lang="de-DE" i="1" dirty="0" err="1"/>
              <a:t>Should</a:t>
            </a:r>
            <a:r>
              <a:rPr lang="de-DE" i="1" dirty="0"/>
              <a:t> Flight Costs </a:t>
            </a:r>
            <a:r>
              <a:rPr lang="de-DE" i="1" dirty="0" err="1"/>
              <a:t>be</a:t>
            </a:r>
            <a:r>
              <a:rPr lang="de-DE" i="1" dirty="0"/>
              <a:t> </a:t>
            </a:r>
            <a:r>
              <a:rPr lang="de-DE" i="1" dirty="0" err="1"/>
              <a:t>considered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ISRU </a:t>
            </a:r>
            <a:r>
              <a:rPr lang="de-DE" i="1" dirty="0" err="1"/>
              <a:t>location</a:t>
            </a:r>
            <a:r>
              <a:rPr lang="de-DE" i="1" dirty="0"/>
              <a:t>?“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9EEBF8-B401-5592-62EF-33508213A611}"/>
              </a:ext>
            </a:extLst>
          </p:cNvPr>
          <p:cNvSpPr txBox="1"/>
          <p:nvPr/>
        </p:nvSpPr>
        <p:spPr>
          <a:xfrm>
            <a:off x="254643" y="3139211"/>
            <a:ext cx="7190772" cy="129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14000"/>
              </a:lnSpc>
            </a:pPr>
            <a:r>
              <a:rPr lang="de-DE" sz="1400" dirty="0" err="1">
                <a:latin typeface="+mn-lt"/>
                <a:cs typeface="+mn-cs"/>
              </a:rPr>
              <a:t>Depends</a:t>
            </a:r>
            <a:r>
              <a:rPr lang="de-DE" sz="1400" dirty="0">
                <a:latin typeface="+mn-lt"/>
                <a:cs typeface="+mn-cs"/>
              </a:rPr>
              <a:t> on:</a:t>
            </a:r>
          </a:p>
          <a:p>
            <a:pPr marL="800100" lvl="1" indent="-342900" eaLnBrk="0" hangingPunct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n-lt"/>
                <a:cs typeface="+mn-cs"/>
              </a:rPr>
              <a:t>ISRU </a:t>
            </a:r>
            <a:r>
              <a:rPr lang="en-AU" sz="1400" dirty="0">
                <a:latin typeface="+mn-lt"/>
                <a:cs typeface="+mn-cs"/>
              </a:rPr>
              <a:t>production method	   (e.g. Ilmenite Reduction)</a:t>
            </a:r>
          </a:p>
          <a:p>
            <a:pPr marL="800100" lvl="1" indent="-342900" eaLnBrk="0" hangingPunct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latin typeface="+mn-lt"/>
                <a:cs typeface="+mn-cs"/>
              </a:rPr>
              <a:t>Planetary attributes	   (e.g. angular velocity, height profile)</a:t>
            </a:r>
          </a:p>
          <a:p>
            <a:pPr marL="800100" lvl="1" indent="-342900" eaLnBrk="0" hangingPunct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latin typeface="+mn-lt"/>
                <a:cs typeface="+mn-cs"/>
              </a:rPr>
              <a:t>Transport Architecture	   (e.g. mass ratio, number of stages)</a:t>
            </a:r>
          </a:p>
          <a:p>
            <a:pPr marL="800100" lvl="1" indent="-342900" eaLnBrk="0" hangingPunct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latin typeface="+mn-lt"/>
                <a:cs typeface="+mn-cs"/>
              </a:rPr>
              <a:t>Fuel Depot Location	   (e.g. Lunar Gateway)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E9EEBF8-B401-5592-62EF-33508213A611}"/>
              </a:ext>
            </a:extLst>
          </p:cNvPr>
          <p:cNvSpPr txBox="1"/>
          <p:nvPr/>
        </p:nvSpPr>
        <p:spPr>
          <a:xfrm>
            <a:off x="254643" y="3820523"/>
            <a:ext cx="5596322" cy="56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14000"/>
              </a:lnSpc>
            </a:pPr>
            <a:r>
              <a:rPr lang="de-DE" sz="1400" dirty="0">
                <a:latin typeface="+mn-lt"/>
                <a:cs typeface="+mn-cs"/>
              </a:rPr>
              <a:t>Location </a:t>
            </a:r>
            <a:r>
              <a:rPr lang="de-DE" sz="1400" dirty="0" err="1">
                <a:latin typeface="+mn-lt"/>
                <a:cs typeface="+mn-cs"/>
              </a:rPr>
              <a:t>dependent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spread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comparison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from</a:t>
            </a:r>
            <a:r>
              <a:rPr lang="de-DE" sz="1400" dirty="0">
                <a:latin typeface="+mn-lt"/>
                <a:cs typeface="+mn-cs"/>
              </a:rPr>
              <a:t> A and B</a:t>
            </a:r>
          </a:p>
          <a:p>
            <a:pPr eaLnBrk="0" hangingPunct="0">
              <a:lnSpc>
                <a:spcPct val="114000"/>
              </a:lnSpc>
            </a:pPr>
            <a:r>
              <a:rPr lang="de-DE" sz="1400" i="1" dirty="0">
                <a:latin typeface="+mn-lt"/>
                <a:cs typeface="+mn-cs"/>
              </a:rPr>
              <a:t>„Breakeven“ </a:t>
            </a:r>
            <a:r>
              <a:rPr lang="de-DE" sz="1400" dirty="0" err="1">
                <a:latin typeface="+mn-lt"/>
                <a:cs typeface="+mn-cs"/>
              </a:rPr>
              <a:t>when</a:t>
            </a:r>
            <a:r>
              <a:rPr lang="de-DE" sz="1400" dirty="0">
                <a:latin typeface="+mn-lt"/>
                <a:cs typeface="+mn-cs"/>
              </a:rPr>
              <a:t>: </a:t>
            </a:r>
            <a:r>
              <a:rPr lang="de-DE" sz="1400" dirty="0" err="1">
                <a:latin typeface="+mn-lt"/>
                <a:cs typeface="+mn-cs"/>
              </a:rPr>
              <a:t>spread</a:t>
            </a:r>
            <a:r>
              <a:rPr lang="de-DE" sz="1400" dirty="0">
                <a:latin typeface="+mn-lt"/>
                <a:cs typeface="+mn-cs"/>
              </a:rPr>
              <a:t> A = </a:t>
            </a:r>
            <a:r>
              <a:rPr lang="de-DE" sz="1400" dirty="0" err="1">
                <a:latin typeface="+mn-lt"/>
                <a:cs typeface="+mn-cs"/>
              </a:rPr>
              <a:t>spread</a:t>
            </a:r>
            <a:r>
              <a:rPr lang="de-DE" sz="1400" dirty="0">
                <a:latin typeface="+mn-lt"/>
                <a:cs typeface="+mn-cs"/>
              </a:rPr>
              <a:t> B</a:t>
            </a:r>
            <a:endParaRPr lang="en-AU" sz="1400" dirty="0">
              <a:latin typeface="+mn-lt"/>
              <a:cs typeface="+mn-cs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348452"/>
            <a:ext cx="8508999" cy="816014"/>
          </a:xfrm>
        </p:spPr>
        <p:txBody>
          <a:bodyPr/>
          <a:lstStyle/>
          <a:p>
            <a:r>
              <a:rPr lang="de-DE" dirty="0"/>
              <a:t>Costs </a:t>
            </a:r>
            <a:r>
              <a:rPr lang="de-DE" dirty="0" err="1"/>
              <a:t>as</a:t>
            </a:r>
            <a:r>
              <a:rPr lang="de-DE" dirty="0"/>
              <a:t> a form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devlivered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lunar </a:t>
            </a:r>
            <a:r>
              <a:rPr lang="de-DE" dirty="0" err="1"/>
              <a:t>surface</a:t>
            </a:r>
            <a:r>
              <a:rPr lang="de-DE" dirty="0"/>
              <a:t> (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Equivilant</a:t>
            </a:r>
            <a:r>
              <a:rPr lang="de-DE" dirty="0"/>
              <a:t> System </a:t>
            </a:r>
            <a:r>
              <a:rPr lang="de-DE" dirty="0" err="1"/>
              <a:t>Mass</a:t>
            </a:r>
            <a:r>
              <a:rPr lang="de-DE" dirty="0"/>
              <a:t>)</a:t>
            </a:r>
          </a:p>
          <a:p>
            <a:r>
              <a:rPr lang="de-DE" dirty="0" err="1"/>
              <a:t>Minimize</a:t>
            </a:r>
            <a:r>
              <a:rPr lang="de-DE" dirty="0"/>
              <a:t> total Costs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 err="1"/>
              <a:t>Optimisation</a:t>
            </a:r>
            <a:r>
              <a:rPr lang="de-DE" dirty="0"/>
              <a:t> Target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0122831-AE58-E588-2F9D-1E2E540D0AD5}"/>
                  </a:ext>
                </a:extLst>
              </p:cNvPr>
              <p:cNvSpPr txBox="1"/>
              <p:nvPr/>
            </p:nvSpPr>
            <p:spPr>
              <a:xfrm>
                <a:off x="956236" y="2446078"/>
                <a:ext cx="727934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𝑓𝑖𝑥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𝐼𝑆𝑅𝑈</m:t>
                          </m:r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𝑇𝑟𝑎𝑛𝑠𝑝𝑜𝑟𝑡</m:t>
                          </m:r>
                        </m:sub>
                      </m:sSub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D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i="1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0122831-AE58-E588-2F9D-1E2E540D0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36" y="2446078"/>
                <a:ext cx="7279340" cy="391582"/>
              </a:xfrm>
              <a:prstGeom prst="rect">
                <a:avLst/>
              </a:prstGeom>
              <a:blipFill>
                <a:blip r:embed="rId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0C4B40BE-5B9A-5470-D9FB-252934FA4C99}"/>
              </a:ext>
            </a:extLst>
          </p:cNvPr>
          <p:cNvSpPr/>
          <p:nvPr/>
        </p:nvSpPr>
        <p:spPr>
          <a:xfrm rot="5400000">
            <a:off x="4332939" y="2226435"/>
            <a:ext cx="119529" cy="1404471"/>
          </a:xfrm>
          <a:prstGeom prst="rightBrace">
            <a:avLst>
              <a:gd name="adj1" fmla="val 12273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673FD8F7-1240-8CAB-22C4-657D55AB0689}"/>
              </a:ext>
            </a:extLst>
          </p:cNvPr>
          <p:cNvSpPr/>
          <p:nvPr/>
        </p:nvSpPr>
        <p:spPr>
          <a:xfrm rot="5400000">
            <a:off x="6211049" y="1964964"/>
            <a:ext cx="119529" cy="1927412"/>
          </a:xfrm>
          <a:prstGeom prst="rightBrace">
            <a:avLst>
              <a:gd name="adj1" fmla="val 12273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D42E913-09DF-5318-A75F-F3F780BC5E03}"/>
              </a:ext>
            </a:extLst>
          </p:cNvPr>
          <p:cNvSpPr/>
          <p:nvPr/>
        </p:nvSpPr>
        <p:spPr>
          <a:xfrm>
            <a:off x="4284377" y="3022425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A</a:t>
            </a:r>
            <a:endParaRPr lang="en-AU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3063A9-88DF-5E2C-5677-9FA8EF3382FD}"/>
              </a:ext>
            </a:extLst>
          </p:cNvPr>
          <p:cNvSpPr/>
          <p:nvPr/>
        </p:nvSpPr>
        <p:spPr>
          <a:xfrm>
            <a:off x="6162487" y="3022425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B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365B412-FFBE-8B8C-6187-58C7450C60B0}"/>
                  </a:ext>
                </a:extLst>
              </p:cNvPr>
              <p:cNvSpPr txBox="1"/>
              <p:nvPr/>
            </p:nvSpPr>
            <p:spPr>
              <a:xfrm>
                <a:off x="1140388" y="3020215"/>
                <a:ext cx="1285686" cy="513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e-DE" sz="1200" b="0" i="1" dirty="0" smtClean="0"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de-DE" sz="1200" i="1" dirty="0" err="1" smtClean="0">
                          <a:latin typeface="Cambria Math" panose="02040503050406030204" pitchFamily="18" charset="0"/>
                          <a:cs typeface="+mn-cs"/>
                        </a:rPr>
                        <m:t>𝐿𝑎𝑡𝑡𝑖𝑡𝑢𝑑𝑒</m:t>
                      </m:r>
                    </m:oMath>
                    <m:oMath xmlns:m="http://schemas.openxmlformats.org/officeDocument/2006/math">
                      <m:r>
                        <a:rPr lang="de-DE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i="1" dirty="0" err="1">
                          <a:latin typeface="Cambria Math" panose="02040503050406030204" pitchFamily="18" charset="0"/>
                        </a:rPr>
                        <m:t>𝐿𝑜𝑛𝑔𝑖𝑡𝑢𝑑𝑒</m:t>
                      </m:r>
                    </m:oMath>
                  </m:oMathPara>
                </a14:m>
                <a:endParaRPr lang="de-DE" sz="1200" dirty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365B412-FFBE-8B8C-6187-58C7450C6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88" y="3020215"/>
                <a:ext cx="1285686" cy="513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58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992854"/>
            <a:ext cx="8508999" cy="844951"/>
          </a:xfrm>
        </p:spPr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Ilmenit </a:t>
            </a:r>
            <a:r>
              <a:rPr lang="de-DE" dirty="0" err="1"/>
              <a:t>Reduction</a:t>
            </a:r>
            <a:r>
              <a:rPr lang="de-DE" dirty="0"/>
              <a:t>, Oxygen and </a:t>
            </a:r>
            <a:r>
              <a:rPr lang="de-DE" dirty="0" err="1"/>
              <a:t>Metal</a:t>
            </a:r>
            <a:r>
              <a:rPr lang="de-DE" dirty="0"/>
              <a:t> plant. 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ISRU </a:t>
            </a:r>
            <a:r>
              <a:rPr lang="de-DE" dirty="0" err="1"/>
              <a:t>efficiency</a:t>
            </a:r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9EEBF8-B401-5592-62EF-33508213A611}"/>
              </a:ext>
            </a:extLst>
          </p:cNvPr>
          <p:cNvSpPr txBox="1"/>
          <p:nvPr/>
        </p:nvSpPr>
        <p:spPr>
          <a:xfrm>
            <a:off x="254643" y="4082553"/>
            <a:ext cx="7190772" cy="56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14000"/>
              </a:lnSpc>
            </a:pPr>
            <a:r>
              <a:rPr lang="de-DE" sz="1400" dirty="0">
                <a:latin typeface="+mn-lt"/>
                <a:cs typeface="+mn-cs"/>
              </a:rPr>
              <a:t>Ilmenit </a:t>
            </a:r>
            <a:r>
              <a:rPr lang="de-DE" sz="1400" dirty="0" err="1">
                <a:latin typeface="+mn-lt"/>
                <a:cs typeface="+mn-cs"/>
              </a:rPr>
              <a:t>weight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ratio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of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regolith</a:t>
            </a:r>
            <a:r>
              <a:rPr lang="de-DE" sz="1400" dirty="0">
                <a:latin typeface="+mn-lt"/>
                <a:cs typeface="+mn-cs"/>
              </a:rPr>
              <a:t> 			</a:t>
            </a:r>
            <a:r>
              <a:rPr lang="de-DE" sz="1400" dirty="0" err="1">
                <a:latin typeface="+mn-lt"/>
                <a:cs typeface="+mn-cs"/>
              </a:rPr>
              <a:t>considered</a:t>
            </a:r>
            <a:endParaRPr lang="de-DE" sz="1400" dirty="0">
              <a:latin typeface="+mn-lt"/>
              <a:cs typeface="+mn-cs"/>
            </a:endParaRPr>
          </a:p>
          <a:p>
            <a:pPr eaLnBrk="0" hangingPunct="0">
              <a:lnSpc>
                <a:spcPct val="114000"/>
              </a:lnSpc>
            </a:pPr>
            <a:r>
              <a:rPr lang="de-DE" sz="1400" dirty="0">
                <a:latin typeface="+mn-lt"/>
                <a:cs typeface="+mn-cs"/>
              </a:rPr>
              <a:t>Solar </a:t>
            </a:r>
            <a:r>
              <a:rPr lang="de-DE" sz="1400" dirty="0" err="1">
                <a:latin typeface="+mn-lt"/>
                <a:cs typeface="+mn-cs"/>
              </a:rPr>
              <a:t>irradiance</a:t>
            </a:r>
            <a:r>
              <a:rPr lang="de-DE" sz="1400" dirty="0">
                <a:latin typeface="+mn-lt"/>
                <a:cs typeface="+mn-cs"/>
              </a:rPr>
              <a:t>, </a:t>
            </a:r>
            <a:r>
              <a:rPr lang="de-DE" sz="1400" dirty="0" err="1">
                <a:latin typeface="+mn-lt"/>
                <a:cs typeface="+mn-cs"/>
              </a:rPr>
              <a:t>Temperature</a:t>
            </a:r>
            <a:r>
              <a:rPr lang="de-DE" sz="1400" dirty="0">
                <a:latin typeface="+mn-lt"/>
                <a:cs typeface="+mn-cs"/>
              </a:rPr>
              <a:t>, Surface </a:t>
            </a:r>
            <a:r>
              <a:rPr lang="de-DE" sz="1400" dirty="0" err="1">
                <a:latin typeface="+mn-lt"/>
                <a:cs typeface="+mn-cs"/>
              </a:rPr>
              <a:t>conditions</a:t>
            </a:r>
            <a:r>
              <a:rPr lang="de-DE" sz="1400" dirty="0">
                <a:latin typeface="+mn-lt"/>
                <a:cs typeface="+mn-cs"/>
              </a:rPr>
              <a:t>, …	not </a:t>
            </a:r>
            <a:r>
              <a:rPr lang="de-DE" sz="1400" dirty="0" err="1">
                <a:latin typeface="+mn-lt"/>
                <a:cs typeface="+mn-cs"/>
              </a:rPr>
              <a:t>considered</a:t>
            </a:r>
            <a:endParaRPr lang="de-DE" sz="1400" dirty="0">
              <a:latin typeface="+mn-lt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ED4BAE2-B282-1E39-1665-47FDAFFC0640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A</a:t>
            </a:r>
            <a:endParaRPr lang="en-AU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2314A9-3C6E-561A-1263-32F0238B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71" y="1648790"/>
            <a:ext cx="3238108" cy="2328894"/>
          </a:xfrm>
          <a:prstGeom prst="rect">
            <a:avLst/>
          </a:prstGeom>
        </p:spPr>
      </p:pic>
      <p:pic>
        <p:nvPicPr>
          <p:cNvPr id="12" name="Grafik 11" descr="Ein Bild, das Reihe enthält.&#10;&#10;Automatisch generierte Beschreibung">
            <a:extLst>
              <a:ext uri="{FF2B5EF4-FFF2-40B4-BE49-F238E27FC236}">
                <a16:creationId xmlns:a16="http://schemas.microsoft.com/office/drawing/2014/main" id="{52E2E584-59C4-A2D5-E217-A8AE72F9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635" y="1395803"/>
            <a:ext cx="3493341" cy="23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8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ISRU </a:t>
            </a:r>
            <a:r>
              <a:rPr lang="de-DE" dirty="0" err="1"/>
              <a:t>efficiency</a:t>
            </a:r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6F21B0E-23D0-54D8-65A8-BDAB9004BD16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A</a:t>
            </a:r>
            <a:endParaRPr lang="en-AU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337EA0B-49B2-B812-D10C-62DC26D27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19"/>
          <a:stretch/>
        </p:blipFill>
        <p:spPr>
          <a:xfrm>
            <a:off x="359436" y="1196095"/>
            <a:ext cx="3645408" cy="13237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CFABAD7-898E-685C-7AD2-DEC127ED1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636" y="1196095"/>
            <a:ext cx="3980329" cy="14153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7DAC18A-616A-7F68-5D5C-8C276626B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363" y="2822773"/>
            <a:ext cx="3839884" cy="17419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6C55701-BAB3-71E0-85D0-B975D7FEB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61" y="4625182"/>
            <a:ext cx="2623087" cy="12364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6C49A9F-1F62-F98F-EC57-CACCA1DC1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06" y="2571860"/>
            <a:ext cx="2647576" cy="1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5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ISRU </a:t>
            </a:r>
            <a:r>
              <a:rPr lang="de-DE" dirty="0" err="1"/>
              <a:t>efficiency</a:t>
            </a:r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pic>
        <p:nvPicPr>
          <p:cNvPr id="11" name="Grafik 10" descr="Ein Bild, das draußen, Stern enthält.&#10;&#10;Automatisch generierte Beschreibung">
            <a:extLst>
              <a:ext uri="{FF2B5EF4-FFF2-40B4-BE49-F238E27FC236}">
                <a16:creationId xmlns:a16="http://schemas.microsoft.com/office/drawing/2014/main" id="{318C5784-70E6-13F9-8D78-34F26F37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8" y="809237"/>
            <a:ext cx="8691049" cy="384588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6F21B0E-23D0-54D8-65A8-BDAB9004BD16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A</a:t>
            </a:r>
            <a:endParaRPr lang="en-AU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9858B1-EA82-5C07-C7E5-8502C407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47" y="4651215"/>
            <a:ext cx="3158741" cy="17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5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Transport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AEDF5BD-3FE2-6FF9-6642-1B835D854EE1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B</a:t>
            </a:r>
            <a:endParaRPr lang="en-AU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B2BC92-848C-6ABD-3938-C258F098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10" y="1384481"/>
            <a:ext cx="4007223" cy="22540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D6E7C88-5B94-5213-2249-B3233D3ABB6F}"/>
              </a:ext>
            </a:extLst>
          </p:cNvPr>
          <p:cNvSpPr txBox="1"/>
          <p:nvPr/>
        </p:nvSpPr>
        <p:spPr>
          <a:xfrm>
            <a:off x="414718" y="976521"/>
            <a:ext cx="4943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+mn-lt"/>
                <a:cs typeface="+mn-cs"/>
              </a:rPr>
              <a:t>NRHO </a:t>
            </a:r>
            <a:r>
              <a:rPr lang="de-DE" sz="1200" dirty="0" err="1">
                <a:latin typeface="+mn-lt"/>
                <a:cs typeface="+mn-cs"/>
              </a:rPr>
              <a:t>roughly</a:t>
            </a:r>
            <a:r>
              <a:rPr lang="de-DE" sz="1200" dirty="0">
                <a:latin typeface="+mn-lt"/>
                <a:cs typeface="+mn-cs"/>
              </a:rPr>
              <a:t> </a:t>
            </a:r>
            <a:r>
              <a:rPr lang="de-DE" sz="1200" dirty="0" err="1">
                <a:latin typeface="+mn-lt"/>
                <a:cs typeface="+mn-cs"/>
              </a:rPr>
              <a:t>matching</a:t>
            </a:r>
            <a:r>
              <a:rPr lang="de-DE" sz="1200" dirty="0">
                <a:latin typeface="+mn-lt"/>
                <a:cs typeface="+mn-cs"/>
              </a:rPr>
              <a:t> normal </a:t>
            </a:r>
            <a:r>
              <a:rPr lang="de-DE" sz="1200" dirty="0" err="1">
                <a:latin typeface="+mn-lt"/>
                <a:cs typeface="+mn-cs"/>
              </a:rPr>
              <a:t>orbit</a:t>
            </a:r>
            <a:r>
              <a:rPr lang="de-DE" sz="1200" dirty="0">
                <a:latin typeface="+mn-lt"/>
                <a:cs typeface="+mn-cs"/>
              </a:rPr>
              <a:t> in Lunar </a:t>
            </a:r>
            <a:r>
              <a:rPr lang="de-DE" sz="1200" dirty="0" err="1">
                <a:latin typeface="+mn-lt"/>
                <a:cs typeface="+mn-cs"/>
              </a:rPr>
              <a:t>fixed</a:t>
            </a:r>
            <a:r>
              <a:rPr lang="de-DE" sz="1200" dirty="0">
                <a:latin typeface="+mn-lt"/>
                <a:cs typeface="+mn-cs"/>
              </a:rPr>
              <a:t> </a:t>
            </a:r>
            <a:r>
              <a:rPr lang="de-DE" sz="1200" dirty="0" err="1">
                <a:latin typeface="+mn-lt"/>
                <a:cs typeface="+mn-cs"/>
              </a:rPr>
              <a:t>reference</a:t>
            </a:r>
            <a:r>
              <a:rPr lang="de-DE" sz="1200" dirty="0">
                <a:latin typeface="+mn-lt"/>
                <a:cs typeface="+mn-cs"/>
              </a:rPr>
              <a:t> frame</a:t>
            </a:r>
            <a:endParaRPr lang="en-AU" sz="1200" dirty="0">
              <a:latin typeface="+mn-lt"/>
              <a:cs typeface="+mn-cs"/>
            </a:endParaRPr>
          </a:p>
        </p:txBody>
      </p:sp>
      <p:pic>
        <p:nvPicPr>
          <p:cNvPr id="20" name="Grafik 19" descr="Ein Bild, das Kreis, Diagramm, Reihe, Design enthält.&#10;&#10;Automatisch generierte Beschreibung">
            <a:extLst>
              <a:ext uri="{FF2B5EF4-FFF2-40B4-BE49-F238E27FC236}">
                <a16:creationId xmlns:a16="http://schemas.microsoft.com/office/drawing/2014/main" id="{EEDFFDEA-0E41-0968-7330-679DF410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3" y="766806"/>
            <a:ext cx="2250113" cy="390935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0ADE75F-04C0-1515-E8B7-CEC112A12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824" y="3244592"/>
            <a:ext cx="2767106" cy="68151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44097671-A4F6-0B52-9E37-88BF8802EEA6}"/>
              </a:ext>
            </a:extLst>
          </p:cNvPr>
          <p:cNvSpPr txBox="1"/>
          <p:nvPr/>
        </p:nvSpPr>
        <p:spPr>
          <a:xfrm>
            <a:off x="427416" y="3926104"/>
            <a:ext cx="45778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1" dirty="0"/>
              <a:t>➔ </a:t>
            </a:r>
            <a:r>
              <a:rPr lang="de-DE" sz="1400" dirty="0">
                <a:latin typeface="+mn-lt"/>
                <a:cs typeface="+mn-cs"/>
              </a:rPr>
              <a:t>Waiting in LLO </a:t>
            </a:r>
            <a:r>
              <a:rPr lang="de-DE" sz="1400" dirty="0" err="1">
                <a:latin typeface="+mn-lt"/>
                <a:cs typeface="+mn-cs"/>
              </a:rPr>
              <a:t>until</a:t>
            </a:r>
            <a:r>
              <a:rPr lang="de-DE" sz="1400" dirty="0">
                <a:latin typeface="+mn-lt"/>
                <a:cs typeface="+mn-cs"/>
              </a:rPr>
              <a:t> orbital plane </a:t>
            </a:r>
            <a:r>
              <a:rPr lang="de-DE" sz="1400" dirty="0" err="1">
                <a:latin typeface="+mn-lt"/>
                <a:cs typeface="+mn-cs"/>
              </a:rPr>
              <a:t>lines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up</a:t>
            </a:r>
            <a:r>
              <a:rPr lang="de-DE" sz="1400" dirty="0">
                <a:latin typeface="+mn-lt"/>
                <a:cs typeface="+mn-cs"/>
              </a:rPr>
              <a:t> </a:t>
            </a:r>
            <a:r>
              <a:rPr lang="de-DE" sz="1400" dirty="0" err="1">
                <a:latin typeface="+mn-lt"/>
                <a:cs typeface="+mn-cs"/>
              </a:rPr>
              <a:t>with</a:t>
            </a:r>
            <a:r>
              <a:rPr lang="de-DE" sz="1400" dirty="0">
                <a:latin typeface="+mn-lt"/>
                <a:cs typeface="+mn-cs"/>
              </a:rPr>
              <a:t> NRHO</a:t>
            </a:r>
          </a:p>
          <a:p>
            <a:pPr algn="ctr"/>
            <a:r>
              <a:rPr lang="en-AU" sz="1100" dirty="0">
                <a:latin typeface="+mn-lt"/>
                <a:cs typeface="+mn-cs"/>
              </a:rPr>
              <a:t>(Lunar obliquity</a:t>
            </a:r>
            <a:r>
              <a:rPr lang="de-DE" sz="1100" dirty="0">
                <a:latin typeface="+mn-lt"/>
                <a:cs typeface="+mn-cs"/>
              </a:rPr>
              <a:t> </a:t>
            </a:r>
            <a:r>
              <a:rPr lang="de-DE" sz="1100" dirty="0" err="1">
                <a:latin typeface="+mn-lt"/>
                <a:cs typeface="+mn-cs"/>
              </a:rPr>
              <a:t>neglected</a:t>
            </a:r>
            <a:r>
              <a:rPr lang="de-DE" sz="1100" dirty="0">
                <a:latin typeface="+mn-lt"/>
                <a:cs typeface="+mn-cs"/>
              </a:rPr>
              <a:t>: 6.68° </a:t>
            </a:r>
            <a:r>
              <a:rPr lang="de-DE" sz="1100" dirty="0" err="1">
                <a:latin typeface="+mn-lt"/>
                <a:cs typeface="+mn-cs"/>
              </a:rPr>
              <a:t>to</a:t>
            </a:r>
            <a:r>
              <a:rPr lang="de-DE" sz="1100" dirty="0">
                <a:latin typeface="+mn-lt"/>
                <a:cs typeface="+mn-cs"/>
              </a:rPr>
              <a:t> 0°)</a:t>
            </a:r>
            <a:endParaRPr lang="de-DE" sz="1400" dirty="0">
              <a:latin typeface="+mn-lt"/>
              <a:cs typeface="+mn-cs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8299C08-35A2-5491-F8CA-EC5305EA692B}"/>
              </a:ext>
            </a:extLst>
          </p:cNvPr>
          <p:cNvSpPr txBox="1"/>
          <p:nvPr/>
        </p:nvSpPr>
        <p:spPr>
          <a:xfrm>
            <a:off x="747525" y="3484656"/>
            <a:ext cx="3098334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" dirty="0">
                <a:solidFill>
                  <a:schemeClr val="bg1"/>
                </a:solidFill>
              </a:rPr>
              <a:t>Image: https://www.esa.int/ESA_Multimedia/Videos/2019/07/Angelic_halo_orbit_chosen_for_humankind_s_first_lunar_outpost</a:t>
            </a:r>
          </a:p>
        </p:txBody>
      </p:sp>
    </p:spTree>
    <p:extLst>
      <p:ext uri="{BB962C8B-B14F-4D97-AF65-F5344CB8AC3E}">
        <p14:creationId xmlns:p14="http://schemas.microsoft.com/office/powerpoint/2010/main" val="138902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Transport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AEDF5BD-3FE2-6FF9-6642-1B835D854EE1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B</a:t>
            </a:r>
            <a:endParaRPr lang="en-AU" dirty="0"/>
          </a:p>
        </p:txBody>
      </p:sp>
      <p:pic>
        <p:nvPicPr>
          <p:cNvPr id="20" name="Grafik 19" descr="Ein Bild, das Kreis, Diagramm, Reihe, Design enthält.&#10;&#10;Automatisch generierte Beschreibung">
            <a:extLst>
              <a:ext uri="{FF2B5EF4-FFF2-40B4-BE49-F238E27FC236}">
                <a16:creationId xmlns:a16="http://schemas.microsoft.com/office/drawing/2014/main" id="{EEDFFDEA-0E41-0968-7330-679DF410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3" y="766806"/>
            <a:ext cx="2250113" cy="390935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1686926-012E-8503-92D1-01103562A834}"/>
              </a:ext>
            </a:extLst>
          </p:cNvPr>
          <p:cNvSpPr txBox="1"/>
          <p:nvPr/>
        </p:nvSpPr>
        <p:spPr>
          <a:xfrm>
            <a:off x="1493213" y="813341"/>
            <a:ext cx="1978313" cy="26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4000"/>
              </a:lnSpc>
            </a:pPr>
            <a:r>
              <a:rPr lang="de-DE" sz="1100" dirty="0">
                <a:latin typeface="+mn-lt"/>
                <a:cs typeface="+mn-cs"/>
              </a:rPr>
              <a:t>initial </a:t>
            </a:r>
            <a:r>
              <a:rPr lang="de-DE" sz="1100" dirty="0" err="1">
                <a:latin typeface="+mn-lt"/>
                <a:cs typeface="+mn-cs"/>
              </a:rPr>
              <a:t>altitude</a:t>
            </a:r>
            <a:r>
              <a:rPr lang="de-DE" sz="1100" dirty="0">
                <a:latin typeface="+mn-lt"/>
                <a:cs typeface="+mn-cs"/>
              </a:rPr>
              <a:t> / </a:t>
            </a:r>
            <a:r>
              <a:rPr lang="de-DE" sz="1100" dirty="0" err="1">
                <a:latin typeface="+mn-lt"/>
                <a:cs typeface="+mn-cs"/>
              </a:rPr>
              <a:t>radius</a:t>
            </a:r>
            <a:endParaRPr lang="de-DE" sz="1100" dirty="0">
              <a:latin typeface="+mn-lt"/>
              <a:cs typeface="+mn-cs"/>
            </a:endParaRPr>
          </a:p>
        </p:txBody>
      </p:sp>
      <p:pic>
        <p:nvPicPr>
          <p:cNvPr id="6" name="Grafik 5" descr="Ein Bild, das Farbigkeit, Screenshot, Kunst enthält.&#10;&#10;Automatisch generierte Beschreibung">
            <a:extLst>
              <a:ext uri="{FF2B5EF4-FFF2-40B4-BE49-F238E27FC236}">
                <a16:creationId xmlns:a16="http://schemas.microsoft.com/office/drawing/2014/main" id="{E5447774-2D39-2624-505F-A409183F6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2" y="1008967"/>
            <a:ext cx="4222768" cy="1778123"/>
          </a:xfrm>
          <a:prstGeom prst="rect">
            <a:avLst/>
          </a:prstGeom>
        </p:spPr>
      </p:pic>
      <p:pic>
        <p:nvPicPr>
          <p:cNvPr id="12" name="Grafik 11" descr="Ein Bild, das Screenshot, Blau, Rechteck, Quadrat enthält.&#10;&#10;Automatisch generierte Beschreibung">
            <a:extLst>
              <a:ext uri="{FF2B5EF4-FFF2-40B4-BE49-F238E27FC236}">
                <a16:creationId xmlns:a16="http://schemas.microsoft.com/office/drawing/2014/main" id="{FB9D09E9-DB84-F037-5D9E-D1D70178F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42" y="3009987"/>
            <a:ext cx="4186968" cy="177812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DF4B5C8-1FA1-66F3-99D0-9210A04E3506}"/>
              </a:ext>
            </a:extLst>
          </p:cNvPr>
          <p:cNvSpPr txBox="1"/>
          <p:nvPr/>
        </p:nvSpPr>
        <p:spPr>
          <a:xfrm>
            <a:off x="1493214" y="2812676"/>
            <a:ext cx="1978313" cy="26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4000"/>
              </a:lnSpc>
            </a:pPr>
            <a:r>
              <a:rPr lang="de-DE" sz="1100" dirty="0">
                <a:latin typeface="+mn-lt"/>
                <a:cs typeface="+mn-cs"/>
              </a:rPr>
              <a:t>initial </a:t>
            </a:r>
            <a:r>
              <a:rPr lang="de-DE" sz="1100" dirty="0" err="1">
                <a:latin typeface="+mn-lt"/>
                <a:cs typeface="+mn-cs"/>
              </a:rPr>
              <a:t>ground</a:t>
            </a:r>
            <a:r>
              <a:rPr lang="de-DE" sz="1100" dirty="0">
                <a:latin typeface="+mn-lt"/>
                <a:cs typeface="+mn-cs"/>
              </a:rPr>
              <a:t> </a:t>
            </a:r>
            <a:r>
              <a:rPr lang="de-DE" sz="1100" dirty="0" err="1">
                <a:latin typeface="+mn-lt"/>
                <a:cs typeface="+mn-cs"/>
              </a:rPr>
              <a:t>speed</a:t>
            </a:r>
            <a:endParaRPr lang="de-DE" sz="1100" dirty="0">
              <a:latin typeface="+mn-lt"/>
              <a:cs typeface="+mn-cs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FDA6B32-9BB6-3C07-1A0F-C160B723C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991" y="3220184"/>
            <a:ext cx="2733115" cy="8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326707"/>
            <a:ext cx="8508999" cy="380810"/>
          </a:xfrm>
        </p:spPr>
        <p:txBody>
          <a:bodyPr/>
          <a:lstStyle/>
          <a:p>
            <a:r>
              <a:rPr lang="de-DE" dirty="0"/>
              <a:t>     Transport </a:t>
            </a:r>
            <a:r>
              <a:rPr lang="de-DE" dirty="0" err="1"/>
              <a:t>efficiency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Sven Julius Steinert (TUM) | </a:t>
            </a:r>
            <a:r>
              <a:rPr lang="de-DE" dirty="0" err="1"/>
              <a:t>M.Sc</a:t>
            </a:r>
            <a:r>
              <a:rPr lang="de-DE" dirty="0"/>
              <a:t>. Aerospace | </a:t>
            </a:r>
            <a:r>
              <a:rPr lang="en-AU" dirty="0"/>
              <a:t>The Role of Flight Costs in ISRU Location Selection 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AEDF5BD-3FE2-6FF9-6642-1B835D854EE1}"/>
              </a:ext>
            </a:extLst>
          </p:cNvPr>
          <p:cNvSpPr/>
          <p:nvPr/>
        </p:nvSpPr>
        <p:spPr>
          <a:xfrm>
            <a:off x="319090" y="400326"/>
            <a:ext cx="216652" cy="233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B</a:t>
            </a:r>
            <a:endParaRPr lang="en-AU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1B67D1A-6EDD-44A0-A1C1-C0A5362E3F5B}"/>
              </a:ext>
            </a:extLst>
          </p:cNvPr>
          <p:cNvSpPr txBox="1"/>
          <p:nvPr/>
        </p:nvSpPr>
        <p:spPr>
          <a:xfrm>
            <a:off x="1383649" y="4453915"/>
            <a:ext cx="52890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dirty="0">
                <a:latin typeface="+mn-lt"/>
                <a:cs typeface="+mn-cs"/>
              </a:rPr>
              <a:t>Global </a:t>
            </a:r>
            <a:r>
              <a:rPr lang="de-DE" sz="1100" dirty="0" err="1">
                <a:latin typeface="+mn-lt"/>
                <a:cs typeface="+mn-cs"/>
              </a:rPr>
              <a:t>delta</a:t>
            </a:r>
            <a:r>
              <a:rPr lang="de-DE" sz="1100" dirty="0">
                <a:latin typeface="+mn-lt"/>
                <a:cs typeface="+mn-cs"/>
              </a:rPr>
              <a:t> v </a:t>
            </a:r>
            <a:r>
              <a:rPr lang="de-DE" sz="1100" dirty="0" err="1">
                <a:latin typeface="+mn-lt"/>
                <a:cs typeface="+mn-cs"/>
              </a:rPr>
              <a:t>map</a:t>
            </a:r>
            <a:r>
              <a:rPr lang="de-DE" sz="1100" dirty="0">
                <a:latin typeface="+mn-lt"/>
                <a:cs typeface="+mn-cs"/>
              </a:rPr>
              <a:t> </a:t>
            </a:r>
            <a:r>
              <a:rPr lang="de-DE" sz="1100" dirty="0" err="1">
                <a:latin typeface="+mn-lt"/>
                <a:cs typeface="+mn-cs"/>
              </a:rPr>
              <a:t>from</a:t>
            </a:r>
            <a:r>
              <a:rPr lang="de-DE" sz="1100" dirty="0">
                <a:latin typeface="+mn-lt"/>
                <a:cs typeface="+mn-cs"/>
              </a:rPr>
              <a:t> lunar </a:t>
            </a:r>
            <a:r>
              <a:rPr lang="de-DE" sz="1100" dirty="0" err="1">
                <a:latin typeface="+mn-lt"/>
                <a:cs typeface="+mn-cs"/>
              </a:rPr>
              <a:t>surface</a:t>
            </a:r>
            <a:r>
              <a:rPr lang="de-DE" sz="1100" dirty="0">
                <a:latin typeface="+mn-lt"/>
                <a:cs typeface="+mn-cs"/>
              </a:rPr>
              <a:t> </a:t>
            </a:r>
            <a:r>
              <a:rPr lang="de-DE" sz="1100" dirty="0" err="1">
                <a:latin typeface="+mn-lt"/>
                <a:cs typeface="+mn-cs"/>
              </a:rPr>
              <a:t>to</a:t>
            </a:r>
            <a:r>
              <a:rPr lang="de-DE" sz="1100" dirty="0">
                <a:latin typeface="+mn-lt"/>
                <a:cs typeface="+mn-cs"/>
              </a:rPr>
              <a:t> </a:t>
            </a:r>
            <a:r>
              <a:rPr lang="de-DE" sz="1100" dirty="0" err="1">
                <a:latin typeface="+mn-lt"/>
                <a:cs typeface="+mn-cs"/>
              </a:rPr>
              <a:t>the</a:t>
            </a:r>
            <a:r>
              <a:rPr lang="de-DE" sz="1100" dirty="0">
                <a:latin typeface="+mn-lt"/>
                <a:cs typeface="+mn-cs"/>
              </a:rPr>
              <a:t> NRHO</a:t>
            </a:r>
            <a:endParaRPr lang="en-AU" sz="1100" dirty="0">
              <a:latin typeface="+mn-lt"/>
              <a:cs typeface="+mn-cs"/>
            </a:endParaRPr>
          </a:p>
        </p:txBody>
      </p:sp>
      <p:pic>
        <p:nvPicPr>
          <p:cNvPr id="11" name="Grafik 10" descr="Ein Bild, das Farbigkeit, Grün, Kunst enthält.&#10;&#10;Automatisch generierte Beschreibung">
            <a:extLst>
              <a:ext uri="{FF2B5EF4-FFF2-40B4-BE49-F238E27FC236}">
                <a16:creationId xmlns:a16="http://schemas.microsoft.com/office/drawing/2014/main" id="{F960FBE9-1A58-9C1E-D24A-58697895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5" y="972960"/>
            <a:ext cx="8541431" cy="34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4953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FA811C3-471A-4E6D-9768-DF55AD53F47D}" vid="{A3904CBD-0929-44FF-A7AB-A2BEEDE14595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FA811C3-471A-4E6D-9768-DF55AD53F47D}" vid="{93B52BEB-C0B6-4F3F-8C1B-98034A93C721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FA811C3-471A-4E6D-9768-DF55AD53F47D}" vid="{A328904E-EAA8-4125-AD4A-4A70A73FAAF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FA811C3-471A-4E6D-9768-DF55AD53F47D}" vid="{8268EBA9-6E38-477C-AC9C-F153AC7DBAC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FA811C3-471A-4E6D-9768-DF55AD53F47D}" vid="{297DB1E2-6A7C-44A9-A353-19E77BC808A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FA811C3-471A-4E6D-9768-DF55AD53F47D}" vid="{715A966B-6A90-4A4A-91C2-552E0943744A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2111_Praesentationsvorlage-mit-Partnerlogos_16-9</Template>
  <TotalTime>0</TotalTime>
  <Words>962</Words>
  <Application>Microsoft Office PowerPoint</Application>
  <PresentationFormat>Bildschirmpräsentation (16:9)</PresentationFormat>
  <Paragraphs>121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17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The Role of Flight Costs in ISRU Location Selection on the Lunar Surface: A Location-Dependent Analysis</vt:lpstr>
      <vt:lpstr>Core Question to answer</vt:lpstr>
      <vt:lpstr>Optimisation Target</vt:lpstr>
      <vt:lpstr>     ISRU efficiency</vt:lpstr>
      <vt:lpstr>     ISRU efficiency</vt:lpstr>
      <vt:lpstr>     ISRU efficiency</vt:lpstr>
      <vt:lpstr>     Transport efficiency</vt:lpstr>
      <vt:lpstr>     Transport efficiency</vt:lpstr>
      <vt:lpstr>     Transport efficiency</vt:lpstr>
      <vt:lpstr>     Transport efficiency</vt:lpstr>
      <vt:lpstr>     Transport efficiency</vt:lpstr>
      <vt:lpstr>     Transport efficiency</vt:lpstr>
      <vt:lpstr>     Transport efficiency</vt:lpstr>
      <vt:lpstr>     Total efficiency</vt:lpstr>
      <vt:lpstr>     Total efficiency</vt:lpstr>
      <vt:lpstr>     Total efficiency</vt:lpstr>
      <vt:lpstr>Take Away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 dependent flight cost differences from the lunar surface and its influence on ISRU location selection for export</dc:title>
  <dc:creator>Sven Steinert</dc:creator>
  <cp:lastModifiedBy>Sven Steinert</cp:lastModifiedBy>
  <cp:revision>52</cp:revision>
  <cp:lastPrinted>2015-07-30T14:04:45Z</cp:lastPrinted>
  <dcterms:created xsi:type="dcterms:W3CDTF">2023-05-09T21:44:41Z</dcterms:created>
  <dcterms:modified xsi:type="dcterms:W3CDTF">2023-05-23T22:50:08Z</dcterms:modified>
</cp:coreProperties>
</file>